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74" r:id="rId4"/>
    <p:sldId id="275" r:id="rId6"/>
    <p:sldId id="257" r:id="rId7"/>
    <p:sldId id="276" r:id="rId8"/>
    <p:sldId id="259" r:id="rId9"/>
    <p:sldId id="277" r:id="rId10"/>
    <p:sldId id="260" r:id="rId11"/>
    <p:sldId id="261" r:id="rId12"/>
    <p:sldId id="278" r:id="rId13"/>
    <p:sldId id="283" r:id="rId14"/>
    <p:sldId id="264" r:id="rId15"/>
    <p:sldId id="284" r:id="rId16"/>
    <p:sldId id="279" r:id="rId17"/>
    <p:sldId id="263" r:id="rId18"/>
    <p:sldId id="267" r:id="rId19"/>
    <p:sldId id="268" r:id="rId20"/>
    <p:sldId id="269" r:id="rId21"/>
    <p:sldId id="270" r:id="rId22"/>
    <p:sldId id="271" r:id="rId23"/>
    <p:sldId id="280" r:id="rId24"/>
    <p:sldId id="272" r:id="rId25"/>
    <p:sldId id="281" r:id="rId26"/>
    <p:sldId id="27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3821"/>
            <a:ext cx="12192001" cy="68618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alphaModFix amt="20000"/>
          </a:blip>
          <a:stretch>
            <a:fillRect t="1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tags" Target="../tags/tag1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1" Type="http://schemas.openxmlformats.org/officeDocument/2006/relationships/notesSlide" Target="../notesSlides/notesSlide1.xml"/><Relationship Id="rId30" Type="http://schemas.openxmlformats.org/officeDocument/2006/relationships/slideLayout" Target="../slideLayouts/slideLayout12.xml"/><Relationship Id="rId3" Type="http://schemas.openxmlformats.org/officeDocument/2006/relationships/tags" Target="../tags/tag67.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398780" y="412115"/>
            <a:ext cx="11113135" cy="2570480"/>
          </a:xfrm>
        </p:spPr>
        <p:txBody>
          <a:bodyPr>
            <a:normAutofit fontScale="90000"/>
          </a:bodyPr>
          <a:p>
            <a:pPr>
              <a:lnSpc>
                <a:spcPct val="150000"/>
              </a:lnSpc>
            </a:pPr>
            <a:r>
              <a:rPr lang="en-US" altLang="zh-CN"/>
              <a:t>Chapter T</a:t>
            </a:r>
            <a:r>
              <a:rPr lang="en-US" altLang="zh-CN"/>
              <a:t>hree</a:t>
            </a:r>
            <a:br>
              <a:rPr lang="en-US" altLang="zh-CN"/>
            </a:br>
            <a:r>
              <a:rPr lang="en-US" altLang="zh-CN"/>
              <a:t>Lesson 5. Chinese History </a:t>
            </a:r>
            <a:endParaRPr lang="en-US" altLang="zh-CN"/>
          </a:p>
        </p:txBody>
      </p:sp>
      <p:sp>
        <p:nvSpPr>
          <p:cNvPr id="3" name="副标题 2"/>
          <p:cNvSpPr>
            <a:spLocks noGrp="1"/>
          </p:cNvSpPr>
          <p:nvPr>
            <p:ph type="subTitle" idx="1"/>
            <p:custDataLst>
              <p:tags r:id="rId2"/>
            </p:custDataLst>
          </p:nvPr>
        </p:nvSpPr>
        <p:spPr/>
        <p:txBody>
          <a:bodyPr>
            <a:normAutofit/>
          </a:bodyPr>
          <a:p>
            <a:r>
              <a:rPr lang="en-US" altLang="zh-CN">
                <a:sym typeface="+mn-ea"/>
              </a:rPr>
              <a:t>An Integrated Course Book for Postgraduate Students </a:t>
            </a:r>
            <a:endParaRPr lang="en-US" altLang="zh-CN">
              <a:sym typeface="+mn-ea"/>
            </a:endParaRPr>
          </a:p>
          <a:p>
            <a:r>
              <a:rPr lang="en-US" altLang="zh-CN">
                <a:sym typeface="+mn-ea"/>
              </a:rPr>
              <a:t>(2nd Ed.) (1)</a:t>
            </a:r>
            <a:endParaRPr lang="zh-CN" altLang="en-US"/>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4" name="日期占位符 3"/>
          <p:cNvSpPr>
            <a:spLocks noGrp="1"/>
          </p:cNvSpPr>
          <p:nvPr>
            <p:ph type="dt" sz="half" idx="10"/>
          </p:nvPr>
        </p:nvSpPr>
        <p:spPr>
          <a:xfrm>
            <a:off x="9282290" y="6314400"/>
            <a:ext cx="2700000" cy="316800"/>
          </a:xfrm>
        </p:spPr>
        <p:txBody>
          <a:bodyPr>
            <a:noAutofit/>
          </a:bodyPr>
          <a:p>
            <a:fld id="{760FBDFE-C587-4B4C-A407-44438C67B59E}" type="datetime1">
              <a:rPr lang="zh-CN" altLang="en-US" sz="2400" smtClean="0"/>
            </a:fld>
            <a:endParaRPr lang="zh-CN" altLang="en-US" sz="2400" smtClean="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04</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While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74085" y="214065"/>
            <a:ext cx="10969200" cy="705600"/>
          </a:xfrm>
        </p:spPr>
        <p:txBody>
          <a:bodyPr/>
          <a:p>
            <a:r>
              <a:rPr lang="en-US" altLang="zh-CN"/>
              <a:t>While Reading</a:t>
            </a:r>
            <a:endParaRPr lang="en-US" altLang="zh-CN"/>
          </a:p>
        </p:txBody>
      </p:sp>
      <p:sp>
        <p:nvSpPr>
          <p:cNvPr id="3" name="内容占位符 2"/>
          <p:cNvSpPr>
            <a:spLocks noGrp="1"/>
          </p:cNvSpPr>
          <p:nvPr>
            <p:ph idx="1"/>
            <p:custDataLst>
              <p:tags r:id="rId2"/>
            </p:custDataLst>
          </p:nvPr>
        </p:nvSpPr>
        <p:spPr>
          <a:xfrm>
            <a:off x="251460" y="849630"/>
            <a:ext cx="11768455" cy="5719445"/>
          </a:xfrm>
        </p:spPr>
        <p:txBody>
          <a:bodyPr>
            <a:noAutofit/>
          </a:bodyPr>
          <a:p>
            <a:pPr marL="0" indent="0">
              <a:buNone/>
            </a:pPr>
            <a:r>
              <a:rPr lang="en-US" altLang="zh-CN" sz="2400">
                <a:solidFill>
                  <a:schemeClr val="tx1"/>
                </a:solidFill>
                <a:latin typeface="Times New Roman" panose="02020603050405020304" charset="0"/>
                <a:cs typeface="Times New Roman" panose="02020603050405020304" charset="0"/>
                <a:sym typeface="+mn-ea"/>
              </a:rPr>
              <a:t>Structure:</a:t>
            </a:r>
            <a:endParaRPr lang="en-US" altLang="zh-CN" sz="2400">
              <a:solidFill>
                <a:schemeClr val="tx1"/>
              </a:solidFill>
              <a:latin typeface="Times New Roman" panose="02020603050405020304" charset="0"/>
              <a:cs typeface="Times New Roman" panose="02020603050405020304" charset="0"/>
              <a:sym typeface="+mn-ea"/>
            </a:endParaRPr>
          </a:p>
          <a:p>
            <a:pPr marL="0" indent="0">
              <a:buNone/>
            </a:pPr>
            <a:r>
              <a:rPr lang="en-US" altLang="zh-CN" sz="2400" b="1">
                <a:solidFill>
                  <a:schemeClr val="tx1"/>
                </a:solidFill>
                <a:latin typeface="Times New Roman" panose="02020603050405020304" charset="0"/>
                <a:cs typeface="Times New Roman" panose="02020603050405020304" charset="0"/>
              </a:rPr>
              <a:t>Introduction</a:t>
            </a:r>
            <a:r>
              <a:rPr lang="en-US" altLang="zh-CN" sz="2400">
                <a:solidFill>
                  <a:schemeClr val="tx1"/>
                </a:solidFill>
                <a:latin typeface="Times New Roman" panose="02020603050405020304" charset="0"/>
                <a:cs typeface="Times New Roman" panose="02020603050405020304" charset="0"/>
              </a:rPr>
              <a:t> (1-4)</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 Overview of Chinese calendars and their dual lunar-solar nature.</a:t>
            </a:r>
            <a:endParaRPr lang="en-US" altLang="zh-CN" sz="2400">
              <a:solidFill>
                <a:schemeClr val="tx1"/>
              </a:solidFill>
              <a:latin typeface="Times New Roman" panose="02020603050405020304" charset="0"/>
              <a:cs typeface="Times New Roman" panose="02020603050405020304" charset="0"/>
            </a:endParaRPr>
          </a:p>
          <a:p>
            <a:pPr marL="0" indent="0">
              <a:buNone/>
            </a:pPr>
            <a:r>
              <a:rPr lang="en-US" altLang="zh-CN" sz="2400" b="1">
                <a:solidFill>
                  <a:schemeClr val="tx1"/>
                </a:solidFill>
                <a:latin typeface="Times New Roman" panose="02020603050405020304" charset="0"/>
                <a:cs typeface="Times New Roman" panose="02020603050405020304" charset="0"/>
              </a:rPr>
              <a:t>Historical Development </a:t>
            </a:r>
            <a:r>
              <a:rPr lang="en-US" altLang="zh-CN" sz="2400">
                <a:solidFill>
                  <a:schemeClr val="tx1"/>
                </a:solidFill>
                <a:latin typeface="Times New Roman" panose="02020603050405020304" charset="0"/>
                <a:cs typeface="Times New Roman" panose="02020603050405020304" charset="0"/>
              </a:rPr>
              <a:t>(5-9)</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 Early innovations (Wan Nian, astronomy) and challenges in aligning lunar and solar cycles.</a:t>
            </a:r>
            <a:endParaRPr lang="en-US" altLang="zh-CN" sz="2400">
              <a:solidFill>
                <a:schemeClr val="tx1"/>
              </a:solidFill>
              <a:latin typeface="Times New Roman" panose="02020603050405020304" charset="0"/>
              <a:cs typeface="Times New Roman" panose="02020603050405020304" charset="0"/>
            </a:endParaRPr>
          </a:p>
          <a:p>
            <a:pPr marL="0" indent="0">
              <a:buNone/>
            </a:pPr>
            <a:r>
              <a:rPr lang="en-US" altLang="zh-CN" sz="2400" b="1">
                <a:solidFill>
                  <a:schemeClr val="tx1"/>
                </a:solidFill>
                <a:latin typeface="Times New Roman" panose="02020603050405020304" charset="0"/>
                <a:cs typeface="Times New Roman" panose="02020603050405020304" charset="0"/>
              </a:rPr>
              <a:t>Technical Mechanisms</a:t>
            </a:r>
            <a:r>
              <a:rPr lang="en-US" altLang="zh-CN" sz="2400">
                <a:solidFill>
                  <a:schemeClr val="tx1"/>
                </a:solidFill>
                <a:latin typeface="Times New Roman" panose="02020603050405020304" charset="0"/>
                <a:cs typeface="Times New Roman" panose="02020603050405020304" charset="0"/>
              </a:rPr>
              <a:t> (10-13)</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 Solar terms, intercalary months, and the Metonic Cycle for synchronization.</a:t>
            </a:r>
            <a:endParaRPr lang="en-US" altLang="zh-CN" sz="2400">
              <a:solidFill>
                <a:schemeClr val="tx1"/>
              </a:solidFill>
              <a:latin typeface="Times New Roman" panose="02020603050405020304" charset="0"/>
              <a:cs typeface="Times New Roman" panose="02020603050405020304" charset="0"/>
            </a:endParaRPr>
          </a:p>
          <a:p>
            <a:pPr marL="0" indent="0">
              <a:buNone/>
            </a:pPr>
            <a:r>
              <a:rPr lang="en-US" altLang="zh-CN" sz="2400" b="1">
                <a:solidFill>
                  <a:schemeClr val="tx1"/>
                </a:solidFill>
                <a:latin typeface="Times New Roman" panose="02020603050405020304" charset="0"/>
                <a:cs typeface="Times New Roman" panose="02020603050405020304" charset="0"/>
              </a:rPr>
              <a:t>Cultural &amp; Cyclical Systems</a:t>
            </a:r>
            <a:r>
              <a:rPr lang="en-US" altLang="zh-CN" sz="2400">
                <a:solidFill>
                  <a:schemeClr val="tx1"/>
                </a:solidFill>
                <a:latin typeface="Times New Roman" panose="02020603050405020304" charset="0"/>
                <a:cs typeface="Times New Roman" panose="02020603050405020304" charset="0"/>
              </a:rPr>
              <a:t> (14-18)</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 The Gan-Zhi cycle, zodiac animals, and calendar’s unbroken legacy.</a:t>
            </a:r>
            <a:endParaRPr lang="en-US" altLang="zh-CN" sz="2400">
              <a:solidFill>
                <a:schemeClr val="tx1"/>
              </a:solidFill>
              <a:latin typeface="Times New Roman" panose="02020603050405020304" charset="0"/>
              <a:cs typeface="Times New Roman" panose="02020603050405020304" charset="0"/>
            </a:endParaRPr>
          </a:p>
          <a:p>
            <a:pPr marL="0" indent="0">
              <a:buNone/>
            </a:pPr>
            <a:r>
              <a:rPr lang="en-US" altLang="zh-CN" sz="2400" b="1">
                <a:solidFill>
                  <a:schemeClr val="tx1"/>
                </a:solidFill>
                <a:latin typeface="Times New Roman" panose="02020603050405020304" charset="0"/>
                <a:cs typeface="Times New Roman" panose="02020603050405020304" charset="0"/>
              </a:rPr>
              <a:t>Dynastic Reforms &amp; Standardization</a:t>
            </a:r>
            <a:r>
              <a:rPr lang="en-US" altLang="zh-CN" sz="2400">
                <a:solidFill>
                  <a:schemeClr val="tx1"/>
                </a:solidFill>
                <a:latin typeface="Times New Roman" panose="02020603050405020304" charset="0"/>
                <a:cs typeface="Times New Roman" panose="02020603050405020304" charset="0"/>
              </a:rPr>
              <a:t> (19-20)</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 Shifts in New Year observance and the lasting Hsia calendar system.</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567690"/>
            <a:ext cx="10968990" cy="5681980"/>
          </a:xfrm>
        </p:spPr>
        <p:txBody>
          <a:bodyPr>
            <a:normAutofit/>
          </a:bodyPr>
          <a:p>
            <a:r>
              <a:rPr lang="en-US" altLang="zh-CN" sz="3200">
                <a:solidFill>
                  <a:schemeClr val="tx1"/>
                </a:solidFill>
                <a:latin typeface="Times New Roman" panose="02020603050405020304" charset="0"/>
                <a:cs typeface="Times New Roman" panose="02020603050405020304" charset="0"/>
                <a:sym typeface="+mn-ea"/>
              </a:rPr>
              <a:t>Key Phrases</a:t>
            </a:r>
            <a:endParaRPr lang="en-US" altLang="zh-CN" sz="32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1. perpetual calendar (para. 5)</a:t>
            </a:r>
            <a:r>
              <a:rPr lang="zh-CN" altLang="en-US" sz="2000">
                <a:solidFill>
                  <a:schemeClr val="tx1"/>
                </a:solidFill>
                <a:latin typeface="Times New Roman" panose="02020603050405020304" charset="0"/>
                <a:cs typeface="Times New Roman" panose="02020603050405020304" charset="0"/>
              </a:rPr>
              <a:t>：万年历。是中国古代传说中最古老的一部太阳历，其名称来源于商朝一位名叫万年的人，他是这部历法的编撰者。为纪念万年的功绩便将这部历法命名为</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万年历</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2. gnomon (para. 5)</a:t>
            </a:r>
            <a:r>
              <a:rPr lang="zh-CN" altLang="en-US" sz="2000">
                <a:solidFill>
                  <a:schemeClr val="tx1"/>
                </a:solidFill>
                <a:latin typeface="Times New Roman" panose="02020603050405020304" charset="0"/>
                <a:cs typeface="Times New Roman" panose="02020603050405020304" charset="0"/>
              </a:rPr>
              <a:t>：日晷。本义是指太阳的影子。现代的</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日晷</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指的是人类古代利用日影测得时刻的一种计时仪器，又称</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日规</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。其原理就是利用太阳的投影方向来测定并划分时刻，通常由晷针（表）和晷面（带刻度的表座）组成。</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3. clepsydra (water clock) (para. 5)</a:t>
            </a:r>
            <a:r>
              <a:rPr lang="zh-CN" altLang="en-US" sz="2000">
                <a:solidFill>
                  <a:schemeClr val="tx1"/>
                </a:solidFill>
                <a:latin typeface="Times New Roman" panose="02020603050405020304" charset="0"/>
                <a:cs typeface="Times New Roman" panose="02020603050405020304" charset="0"/>
              </a:rPr>
              <a:t>：水钟。在中国又叫作</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刻漏</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漏壶</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。根据等时性原理滴水记时有两种方法，一种是利用特殊容器记录把水漏完的时间（泄水型），另一种是底部不开口的容器，记录它用多少时间把水装满（受水型）。</a:t>
            </a:r>
            <a:endParaRPr lang="zh-CN" altLang="en-US" sz="2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522675" y="1049075"/>
            <a:ext cx="10969200" cy="4759200"/>
          </a:xfrm>
        </p:spPr>
        <p:txBody>
          <a:bodyPr/>
          <a:p>
            <a:r>
              <a:rPr lang="en-US" altLang="zh-CN" sz="2000">
                <a:solidFill>
                  <a:schemeClr val="tx1"/>
                </a:solidFill>
                <a:latin typeface="Times New Roman" panose="02020603050405020304" charset="0"/>
                <a:cs typeface="Times New Roman" panose="02020603050405020304" charset="0"/>
              </a:rPr>
              <a:t>4. Ursa Major (para. 8)</a:t>
            </a:r>
            <a:r>
              <a:rPr lang="zh-CN" altLang="en-US" sz="2000">
                <a:solidFill>
                  <a:schemeClr val="tx1"/>
                </a:solidFill>
                <a:latin typeface="Times New Roman" panose="02020603050405020304" charset="0"/>
                <a:cs typeface="Times New Roman" panose="02020603050405020304" charset="0"/>
              </a:rPr>
              <a:t>：大熊星座。北天星座之一，位于小熊座、小狮座附近，与仙后座相对。春季适合观察，是著名的北斗七星所在星座。</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5. Metonic Cycle (para. 13)</a:t>
            </a:r>
            <a:r>
              <a:rPr lang="zh-CN" altLang="en-US" sz="2000">
                <a:solidFill>
                  <a:schemeClr val="tx1"/>
                </a:solidFill>
                <a:latin typeface="Times New Roman" panose="02020603050405020304" charset="0"/>
                <a:cs typeface="Times New Roman" panose="02020603050405020304" charset="0"/>
              </a:rPr>
              <a:t>：默冬周期。也称太阴周期、章岁，是古希腊天文学家默冬在公元前</a:t>
            </a:r>
            <a:r>
              <a:rPr lang="en-US" altLang="zh-CN" sz="2000">
                <a:solidFill>
                  <a:schemeClr val="tx1"/>
                </a:solidFill>
                <a:latin typeface="Times New Roman" panose="02020603050405020304" charset="0"/>
                <a:cs typeface="Times New Roman" panose="02020603050405020304" charset="0"/>
              </a:rPr>
              <a:t> 432 </a:t>
            </a:r>
            <a:r>
              <a:rPr lang="zh-CN" altLang="en-US" sz="2000">
                <a:solidFill>
                  <a:schemeClr val="tx1"/>
                </a:solidFill>
                <a:latin typeface="Times New Roman" panose="02020603050405020304" charset="0"/>
                <a:cs typeface="Times New Roman" panose="02020603050405020304" charset="0"/>
              </a:rPr>
              <a:t>年发现的一个天文学周期。每个周期有</a:t>
            </a:r>
            <a:r>
              <a:rPr lang="en-US" altLang="zh-CN" sz="2000">
                <a:solidFill>
                  <a:schemeClr val="tx1"/>
                </a:solidFill>
                <a:latin typeface="Times New Roman" panose="02020603050405020304" charset="0"/>
                <a:cs typeface="Times New Roman" panose="02020603050405020304" charset="0"/>
              </a:rPr>
              <a:t> 235 </a:t>
            </a:r>
            <a:r>
              <a:rPr lang="zh-CN" altLang="en-US" sz="2000">
                <a:solidFill>
                  <a:schemeClr val="tx1"/>
                </a:solidFill>
                <a:latin typeface="Times New Roman" panose="02020603050405020304" charset="0"/>
                <a:cs typeface="Times New Roman" panose="02020603050405020304" charset="0"/>
              </a:rPr>
              <a:t>个月球月，月相在每个月球月的同一天始终相同。在中国古代，类似的概念为章；在玄始历与大明历前，两者几乎相同。十九个回归年或太阳年的时间长度与</a:t>
            </a:r>
            <a:r>
              <a:rPr lang="en-US" altLang="zh-CN" sz="2000">
                <a:solidFill>
                  <a:schemeClr val="tx1"/>
                </a:solidFill>
                <a:latin typeface="Times New Roman" panose="02020603050405020304" charset="0"/>
                <a:cs typeface="Times New Roman" panose="02020603050405020304" charset="0"/>
              </a:rPr>
              <a:t> 235 </a:t>
            </a:r>
            <a:r>
              <a:rPr lang="zh-CN" altLang="en-US" sz="2000">
                <a:solidFill>
                  <a:schemeClr val="tx1"/>
                </a:solidFill>
                <a:latin typeface="Times New Roman" panose="02020603050405020304" charset="0"/>
                <a:cs typeface="Times New Roman" panose="02020603050405020304" charset="0"/>
              </a:rPr>
              <a:t>个朔望月几乎完全相同，所以若每十九年加入七个闰月，就可以调和太阳历和阴历，使二者基本同步。</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6. Historical Records (para. 15)</a:t>
            </a:r>
            <a:r>
              <a:rPr lang="zh-CN" altLang="en-US" sz="2000">
                <a:solidFill>
                  <a:schemeClr val="tx1"/>
                </a:solidFill>
                <a:latin typeface="Times New Roman" panose="02020603050405020304" charset="0"/>
                <a:cs typeface="Times New Roman" panose="02020603050405020304" charset="0"/>
              </a:rPr>
              <a:t>：《史记》。西汉史学家司马迁撰写的纪传体史书，是中国历史上第一部纪传体通史，记载了上至上古传说中的黄帝时代、下至汉武帝太初四年间共三千多年的历史。</a:t>
            </a:r>
            <a:endParaRPr lang="zh-CN" altLang="en-US" sz="2000">
              <a:solidFill>
                <a:schemeClr val="tx1"/>
              </a:solidFill>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05</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After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After Reading</a:t>
            </a:r>
            <a:endParaRPr lang="en-US" altLang="zh-CN"/>
          </a:p>
        </p:txBody>
      </p:sp>
      <p:sp>
        <p:nvSpPr>
          <p:cNvPr id="3" name="内容占位符 2"/>
          <p:cNvSpPr>
            <a:spLocks noGrp="1"/>
          </p:cNvSpPr>
          <p:nvPr>
            <p:ph idx="1"/>
            <p:custDataLst>
              <p:tags r:id="rId2"/>
            </p:custDataLst>
          </p:nvPr>
        </p:nvSpPr>
        <p:spPr>
          <a:xfrm>
            <a:off x="534740" y="1490400"/>
            <a:ext cx="10969200" cy="4759200"/>
          </a:xfrm>
        </p:spPr>
        <p:txBody>
          <a:bodyPr>
            <a:noAutofit/>
          </a:bodyPr>
          <a:p>
            <a:r>
              <a:rPr lang="en-US" altLang="zh-CN" sz="3600">
                <a:solidFill>
                  <a:schemeClr val="tx1"/>
                </a:solidFill>
                <a:latin typeface="Times New Roman" panose="02020603050405020304" charset="0"/>
                <a:cs typeface="Times New Roman" panose="02020603050405020304" charset="0"/>
              </a:rPr>
              <a:t>Reading comprehension: Answer the following questions. </a:t>
            </a:r>
            <a:endParaRPr lang="en-US" altLang="zh-CN" sz="36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1. How many calendar systems do the Chinese have?</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2. When can Chinese astronomy be traced back to?</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3. What is the most diffi cult problem for astronomers to plot the almanac?</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4. According to the text, what gave Chinese people the idea of a month?</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5. Why Chinese calendar is often referred to as Hsia calendar?</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1. How many calendar systems do the Chinese have?</a:t>
            </a:r>
            <a:endParaRPr lang="zh-CN" altLang="en-US"/>
          </a:p>
        </p:txBody>
      </p:sp>
      <p:sp>
        <p:nvSpPr>
          <p:cNvPr id="3" name="内容占位符 2"/>
          <p:cNvSpPr>
            <a:spLocks noGrp="1"/>
          </p:cNvSpPr>
          <p:nvPr>
            <p:ph idx="1"/>
            <p:custDataLst>
              <p:tags r:id="rId2"/>
            </p:custDataLst>
          </p:nvPr>
        </p:nvSpPr>
        <p:spPr>
          <a:xfrm>
            <a:off x="608330" y="2352040"/>
            <a:ext cx="10968990" cy="3897630"/>
          </a:xfrm>
        </p:spPr>
        <p:txBody>
          <a:bodyPr/>
          <a:p>
            <a:r>
              <a:rPr lang="en-US" altLang="zh-CN" sz="3200">
                <a:solidFill>
                  <a:schemeClr val="tx1"/>
                </a:solidFill>
                <a:latin typeface="Times New Roman" panose="02020603050405020304" charset="0"/>
                <a:cs typeface="Times New Roman" panose="02020603050405020304" charset="0"/>
              </a:rPr>
              <a:t>1. The Chinese civilization is the only one which has developed and used two parallel calendar systems, and thereby, one might say, has enjoyed the best of both worlds, lunar and solar.</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26060" y="275590"/>
            <a:ext cx="11351260" cy="1666240"/>
          </a:xfrm>
        </p:spPr>
        <p:txBody>
          <a:bodyPr>
            <a:normAutofit/>
          </a:bodyPr>
          <a:p>
            <a:r>
              <a:rPr lang="en-US" altLang="zh-CN">
                <a:sym typeface="+mn-ea"/>
              </a:rPr>
              <a:t>2. When can Chinese astronomy be traced back to?</a:t>
            </a:r>
            <a:endParaRPr lang="zh-CN" altLang="en-US"/>
          </a:p>
        </p:txBody>
      </p:sp>
      <p:sp>
        <p:nvSpPr>
          <p:cNvPr id="3" name="内容占位符 2"/>
          <p:cNvSpPr>
            <a:spLocks noGrp="1"/>
          </p:cNvSpPr>
          <p:nvPr>
            <p:ph idx="1"/>
            <p:custDataLst>
              <p:tags r:id="rId2"/>
            </p:custDataLst>
          </p:nvPr>
        </p:nvSpPr>
        <p:spPr>
          <a:xfrm>
            <a:off x="509905" y="2475230"/>
            <a:ext cx="10968990" cy="3035300"/>
          </a:xfrm>
        </p:spPr>
        <p:txBody>
          <a:bodyPr/>
          <a:p>
            <a:r>
              <a:rPr lang="en-US" altLang="zh-CN" sz="3200">
                <a:solidFill>
                  <a:schemeClr val="tx1"/>
                </a:solidFill>
                <a:latin typeface="Times New Roman" panose="02020603050405020304" charset="0"/>
                <a:cs typeface="Times New Roman" panose="02020603050405020304" charset="0"/>
              </a:rPr>
              <a:t>2. Traditionally, Chinese astronomy is traced back to the time of the legendary emperor, Fu-hsi (2852 BC).</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863090"/>
          </a:xfrm>
        </p:spPr>
        <p:txBody>
          <a:bodyPr>
            <a:normAutofit/>
          </a:bodyPr>
          <a:p>
            <a:r>
              <a:rPr lang="en-US" altLang="zh-CN">
                <a:sym typeface="+mn-ea"/>
              </a:rPr>
              <a:t>3. What is the most diffi cult problem for astronomers to plot the almanac?</a:t>
            </a:r>
            <a:endParaRPr lang="zh-CN" altLang="en-US"/>
          </a:p>
        </p:txBody>
      </p:sp>
      <p:sp>
        <p:nvSpPr>
          <p:cNvPr id="3" name="内容占位符 2"/>
          <p:cNvSpPr>
            <a:spLocks noGrp="1"/>
          </p:cNvSpPr>
          <p:nvPr>
            <p:ph idx="1"/>
            <p:custDataLst>
              <p:tags r:id="rId2"/>
            </p:custDataLst>
          </p:nvPr>
        </p:nvSpPr>
        <p:spPr>
          <a:xfrm>
            <a:off x="497205" y="2376170"/>
            <a:ext cx="10968990" cy="3183890"/>
          </a:xfrm>
        </p:spPr>
        <p:txBody>
          <a:bodyPr>
            <a:normAutofit/>
          </a:bodyPr>
          <a:p>
            <a:r>
              <a:rPr lang="en-US" altLang="zh-CN" sz="3200">
                <a:solidFill>
                  <a:schemeClr val="tx1"/>
                </a:solidFill>
                <a:latin typeface="Times New Roman" panose="02020603050405020304" charset="0"/>
                <a:cs typeface="Times New Roman" panose="02020603050405020304" charset="0"/>
              </a:rPr>
              <a:t>3. The most difficult problem for the astronomers plotting the almanac was the determination of the length of the solar year—that is, the exact length of time required to complete the cycle of seasons.</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210310"/>
          </a:xfrm>
        </p:spPr>
        <p:txBody>
          <a:bodyPr>
            <a:normAutofit/>
          </a:bodyPr>
          <a:p>
            <a:r>
              <a:rPr lang="en-US" altLang="zh-CN">
                <a:sym typeface="+mn-ea"/>
              </a:rPr>
              <a:t>4. According to the text, what gave Chinese people the idea of a month?</a:t>
            </a:r>
            <a:endParaRPr lang="zh-CN" altLang="en-US"/>
          </a:p>
        </p:txBody>
      </p:sp>
      <p:sp>
        <p:nvSpPr>
          <p:cNvPr id="3" name="内容占位符 2"/>
          <p:cNvSpPr>
            <a:spLocks noGrp="1"/>
          </p:cNvSpPr>
          <p:nvPr>
            <p:ph idx="1"/>
            <p:custDataLst>
              <p:tags r:id="rId2"/>
            </p:custDataLst>
          </p:nvPr>
        </p:nvSpPr>
        <p:spPr>
          <a:xfrm>
            <a:off x="608330" y="2228215"/>
            <a:ext cx="10968990" cy="3528695"/>
          </a:xfrm>
        </p:spPr>
        <p:txBody>
          <a:bodyPr>
            <a:normAutofit/>
          </a:bodyPr>
          <a:p>
            <a:r>
              <a:rPr lang="en-US" altLang="zh-CN" sz="3200">
                <a:solidFill>
                  <a:schemeClr val="tx1"/>
                </a:solidFill>
                <a:latin typeface="Times New Roman" panose="02020603050405020304" charset="0"/>
                <a:cs typeface="Times New Roman" panose="02020603050405020304" charset="0"/>
              </a:rPr>
              <a:t>4. The Chinese watched the waxing and waning of the moon which gave them the idea of a month, which they appropriately called Yueh or a complete cycle of the moon from new moon to new moon.</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4" name="矩形 63"/>
          <p:cNvSpPr/>
          <p:nvPr>
            <p:custDataLst>
              <p:tags r:id="rId2"/>
            </p:custDataLst>
          </p:nvPr>
        </p:nvSpPr>
        <p:spPr>
          <a:xfrm>
            <a:off x="6491067" y="1174478"/>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Background &amp; Gist</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矩形 66"/>
          <p:cNvSpPr/>
          <p:nvPr>
            <p:custDataLst>
              <p:tags r:id="rId3"/>
            </p:custDataLst>
          </p:nvPr>
        </p:nvSpPr>
        <p:spPr>
          <a:xfrm>
            <a:off x="6552020" y="1999277"/>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Before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0" name="矩形 69"/>
          <p:cNvSpPr/>
          <p:nvPr>
            <p:custDataLst>
              <p:tags r:id="rId4"/>
            </p:custDataLst>
          </p:nvPr>
        </p:nvSpPr>
        <p:spPr>
          <a:xfrm>
            <a:off x="6561517" y="2742479"/>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While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3" name="矩形 72"/>
          <p:cNvSpPr/>
          <p:nvPr>
            <p:custDataLst>
              <p:tags r:id="rId5"/>
            </p:custDataLst>
          </p:nvPr>
        </p:nvSpPr>
        <p:spPr>
          <a:xfrm>
            <a:off x="6562153" y="3662301"/>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After Reeding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643053" y="2331068"/>
            <a:ext cx="4294843" cy="2256807"/>
            <a:chOff x="599173" y="1327698"/>
            <a:chExt cx="3221132" cy="1692605"/>
          </a:xfrm>
        </p:grpSpPr>
        <p:sp>
          <p:nvSpPr>
            <p:cNvPr id="52" name="平行四边形 51"/>
            <p:cNvSpPr/>
            <p:nvPr/>
          </p:nvSpPr>
          <p:spPr>
            <a:xfrm>
              <a:off x="599173" y="1327698"/>
              <a:ext cx="3221132" cy="16926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5" name="Text Placeholder 4"/>
            <p:cNvSpPr txBox="1"/>
            <p:nvPr/>
          </p:nvSpPr>
          <p:spPr>
            <a:xfrm>
              <a:off x="1113211" y="1873516"/>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600" b="1" dirty="0">
                  <a:solidFill>
                    <a:schemeClr val="bg1"/>
                  </a:solidFill>
                  <a:latin typeface="微软雅黑" panose="020B0503020204020204" charset="-122"/>
                  <a:ea typeface="微软雅黑" panose="020B0503020204020204" charset="-122"/>
                </a:rPr>
                <a:t>目录</a:t>
              </a:r>
              <a:endParaRPr lang="en-US" altLang="zh-CN" sz="8000" b="1" dirty="0">
                <a:solidFill>
                  <a:schemeClr val="bg1"/>
                </a:solidFill>
                <a:latin typeface="微软雅黑" panose="020B0503020204020204" charset="-122"/>
                <a:ea typeface="微软雅黑" panose="020B0503020204020204" charset="-122"/>
              </a:endParaRPr>
            </a:p>
            <a:p>
              <a:pPr marL="0" indent="0" algn="ctr">
                <a:buNone/>
              </a:pPr>
              <a:r>
                <a:rPr lang="en-US" altLang="zh-CN" sz="3735" b="1" dirty="0">
                  <a:solidFill>
                    <a:schemeClr val="bg1"/>
                  </a:solidFill>
                  <a:latin typeface="微软雅黑" panose="020B0503020204020204" charset="-122"/>
                  <a:ea typeface="微软雅黑" panose="020B0503020204020204" charset="-122"/>
                </a:rPr>
                <a:t>Contents</a:t>
              </a:r>
              <a:endParaRPr lang="en-GB" sz="3735" b="1" dirty="0">
                <a:solidFill>
                  <a:schemeClr val="bg1"/>
                </a:solidFill>
                <a:latin typeface="微软雅黑" panose="020B0503020204020204" charset="-122"/>
                <a:ea typeface="微软雅黑" panose="020B0503020204020204" charset="-122"/>
              </a:endParaRPr>
            </a:p>
          </p:txBody>
        </p:sp>
      </p:grpSp>
      <p:grpSp>
        <p:nvGrpSpPr>
          <p:cNvPr id="81" name="组合 80"/>
          <p:cNvGrpSpPr/>
          <p:nvPr>
            <p:custDataLst>
              <p:tags r:id="rId6"/>
            </p:custDataLst>
          </p:nvPr>
        </p:nvGrpSpPr>
        <p:grpSpPr>
          <a:xfrm>
            <a:off x="5657400" y="1037352"/>
            <a:ext cx="701689" cy="701689"/>
            <a:chOff x="3995936" y="1495374"/>
            <a:chExt cx="720080" cy="720080"/>
          </a:xfrm>
        </p:grpSpPr>
        <p:sp>
          <p:nvSpPr>
            <p:cNvPr id="82" name="椭圆 81"/>
            <p:cNvSpPr/>
            <p:nvPr>
              <p:custDataLst>
                <p:tags r:id="rId7"/>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TextBox 15"/>
            <p:cNvSpPr txBox="1"/>
            <p:nvPr>
              <p:custDataLst>
                <p:tags r:id="rId8"/>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02</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4" name="组合 83"/>
          <p:cNvGrpSpPr/>
          <p:nvPr>
            <p:custDataLst>
              <p:tags r:id="rId9"/>
            </p:custDataLst>
          </p:nvPr>
        </p:nvGrpSpPr>
        <p:grpSpPr>
          <a:xfrm>
            <a:off x="5646361" y="1817491"/>
            <a:ext cx="701689" cy="701689"/>
            <a:chOff x="3995936" y="1495374"/>
            <a:chExt cx="720080" cy="720080"/>
          </a:xfrm>
        </p:grpSpPr>
        <p:sp>
          <p:nvSpPr>
            <p:cNvPr id="85" name="椭圆 84"/>
            <p:cNvSpPr/>
            <p:nvPr>
              <p:custDataLst>
                <p:tags r:id="rId10"/>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TextBox 15"/>
            <p:cNvSpPr txBox="1"/>
            <p:nvPr>
              <p:custDataLst>
                <p:tags r:id="rId11"/>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03</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7" name="组合 86"/>
          <p:cNvGrpSpPr/>
          <p:nvPr>
            <p:custDataLst>
              <p:tags r:id="rId12"/>
            </p:custDataLst>
          </p:nvPr>
        </p:nvGrpSpPr>
        <p:grpSpPr>
          <a:xfrm>
            <a:off x="5634877" y="2693883"/>
            <a:ext cx="701689" cy="701689"/>
            <a:chOff x="3995936" y="1495374"/>
            <a:chExt cx="720080" cy="720080"/>
          </a:xfrm>
        </p:grpSpPr>
        <p:sp>
          <p:nvSpPr>
            <p:cNvPr id="88" name="椭圆 87"/>
            <p:cNvSpPr/>
            <p:nvPr>
              <p:custDataLst>
                <p:tags r:id="rId13"/>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TextBox 15"/>
            <p:cNvSpPr txBox="1"/>
            <p:nvPr>
              <p:custDataLst>
                <p:tags r:id="rId14"/>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04</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90" name="组合 89"/>
          <p:cNvGrpSpPr/>
          <p:nvPr>
            <p:custDataLst>
              <p:tags r:id="rId15"/>
            </p:custDataLst>
          </p:nvPr>
        </p:nvGrpSpPr>
        <p:grpSpPr>
          <a:xfrm>
            <a:off x="5643835" y="3547062"/>
            <a:ext cx="701689" cy="701689"/>
            <a:chOff x="3995936" y="1495374"/>
            <a:chExt cx="720080" cy="720080"/>
          </a:xfrm>
        </p:grpSpPr>
        <p:sp>
          <p:nvSpPr>
            <p:cNvPr id="91" name="椭圆 90"/>
            <p:cNvSpPr/>
            <p:nvPr>
              <p:custDataLst>
                <p:tags r:id="rId16"/>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TextBox 15"/>
            <p:cNvSpPr txBox="1"/>
            <p:nvPr>
              <p:custDataLst>
                <p:tags r:id="rId17"/>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05</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22" name="组合 21"/>
          <p:cNvGrpSpPr/>
          <p:nvPr>
            <p:custDataLst>
              <p:tags r:id="rId18"/>
            </p:custDataLst>
          </p:nvPr>
        </p:nvGrpSpPr>
        <p:grpSpPr>
          <a:xfrm>
            <a:off x="5625406" y="269299"/>
            <a:ext cx="701689" cy="701689"/>
            <a:chOff x="3995936" y="1495374"/>
            <a:chExt cx="720080" cy="720080"/>
          </a:xfrm>
        </p:grpSpPr>
        <p:sp>
          <p:nvSpPr>
            <p:cNvPr id="23" name="椭圆 22"/>
            <p:cNvSpPr/>
            <p:nvPr>
              <p:custDataLst>
                <p:tags r:id="rId19"/>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TextBox 15"/>
            <p:cNvSpPr txBox="1"/>
            <p:nvPr>
              <p:custDataLst>
                <p:tags r:id="rId20"/>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01</a:t>
              </a:r>
              <a:endParaRPr lang="zh-CN" altLang="en-US" sz="2665" dirty="0">
                <a:solidFill>
                  <a:schemeClr val="bg1"/>
                </a:solidFill>
                <a:latin typeface="微软雅黑" panose="020B0503020204020204" charset="-122"/>
                <a:ea typeface="微软雅黑" panose="020B0503020204020204" charset="-122"/>
              </a:endParaRPr>
            </a:p>
          </p:txBody>
        </p:sp>
      </p:grpSp>
      <p:sp>
        <p:nvSpPr>
          <p:cNvPr id="25" name="TextBox 48"/>
          <p:cNvSpPr txBox="1"/>
          <p:nvPr>
            <p:custDataLst>
              <p:tags r:id="rId21"/>
            </p:custDataLst>
          </p:nvPr>
        </p:nvSpPr>
        <p:spPr>
          <a:xfrm>
            <a:off x="6562090" y="350520"/>
            <a:ext cx="2771140" cy="460375"/>
          </a:xfrm>
          <a:prstGeom prst="rect">
            <a:avLst/>
          </a:prstGeom>
          <a:noFill/>
        </p:spPr>
        <p:txBody>
          <a:bodyPr wrap="square" lIns="91445" tIns="45721" rIns="91445" bIns="45721" rtlCol="0">
            <a:spAutoFit/>
          </a:bodyPr>
          <a:lstStyle/>
          <a:p>
            <a:r>
              <a:rPr lang="en-US" altLang="zh-CN" sz="2400" b="1" dirty="0">
                <a:solidFill>
                  <a:srgbClr val="404040"/>
                </a:solidFill>
                <a:latin typeface="微软雅黑" panose="020B0503020204020204" charset="-122"/>
                <a:ea typeface="微软雅黑" panose="020B0503020204020204" charset="-122"/>
              </a:rPr>
              <a:t>Learning Goal</a:t>
            </a:r>
            <a:endParaRPr lang="en-US" altLang="zh-CN" sz="2400" b="1" dirty="0">
              <a:solidFill>
                <a:srgbClr val="404040"/>
              </a:solidFill>
              <a:latin typeface="微软雅黑" panose="020B0503020204020204" charset="-122"/>
              <a:ea typeface="微软雅黑" panose="020B0503020204020204" charset="-122"/>
            </a:endParaRPr>
          </a:p>
        </p:txBody>
      </p:sp>
      <p:sp>
        <p:nvSpPr>
          <p:cNvPr id="3" name="矩形 2"/>
          <p:cNvSpPr/>
          <p:nvPr>
            <p:custDataLst>
              <p:tags r:id="rId22"/>
            </p:custDataLst>
          </p:nvPr>
        </p:nvSpPr>
        <p:spPr>
          <a:xfrm>
            <a:off x="6562152" y="4475394"/>
            <a:ext cx="3769529"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Discussion</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custDataLst>
              <p:tags r:id="rId23"/>
            </p:custDataLst>
          </p:nvPr>
        </p:nvSpPr>
        <p:spPr>
          <a:xfrm>
            <a:off x="6562153" y="5375531"/>
            <a:ext cx="3769528"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Homework</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5" name="组合 4"/>
          <p:cNvGrpSpPr/>
          <p:nvPr>
            <p:custDataLst>
              <p:tags r:id="rId24"/>
            </p:custDataLst>
          </p:nvPr>
        </p:nvGrpSpPr>
        <p:grpSpPr>
          <a:xfrm>
            <a:off x="5625352" y="4363298"/>
            <a:ext cx="701689" cy="701689"/>
            <a:chOff x="3995936" y="1495374"/>
            <a:chExt cx="720080" cy="720080"/>
          </a:xfrm>
        </p:grpSpPr>
        <p:sp>
          <p:nvSpPr>
            <p:cNvPr id="6" name="椭圆 5"/>
            <p:cNvSpPr/>
            <p:nvPr>
              <p:custDataLst>
                <p:tags r:id="rId25"/>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7" name="TextBox 15"/>
            <p:cNvSpPr txBox="1"/>
            <p:nvPr>
              <p:custDataLst>
                <p:tags r:id="rId26"/>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06</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 name="组合 7"/>
          <p:cNvGrpSpPr/>
          <p:nvPr>
            <p:custDataLst>
              <p:tags r:id="rId27"/>
            </p:custDataLst>
          </p:nvPr>
        </p:nvGrpSpPr>
        <p:grpSpPr>
          <a:xfrm>
            <a:off x="5643835" y="5246322"/>
            <a:ext cx="701689" cy="701689"/>
            <a:chOff x="3995936" y="1495374"/>
            <a:chExt cx="720080" cy="720080"/>
          </a:xfrm>
        </p:grpSpPr>
        <p:sp>
          <p:nvSpPr>
            <p:cNvPr id="9" name="椭圆 8"/>
            <p:cNvSpPr/>
            <p:nvPr>
              <p:custDataLst>
                <p:tags r:id="rId28"/>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 name="TextBox 15"/>
            <p:cNvSpPr txBox="1"/>
            <p:nvPr>
              <p:custDataLst>
                <p:tags r:id="rId29"/>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07</a:t>
              </a:r>
              <a:endParaRPr lang="zh-CN" altLang="en-US" sz="2665" dirty="0">
                <a:solidFill>
                  <a:schemeClr val="bg1"/>
                </a:solidFill>
                <a:latin typeface="微软雅黑" panose="020B0503020204020204" charset="-122"/>
                <a:ea typeface="微软雅黑" panose="020B0503020204020204" charset="-122"/>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395095"/>
          </a:xfrm>
        </p:spPr>
        <p:txBody>
          <a:bodyPr>
            <a:normAutofit/>
          </a:bodyPr>
          <a:p>
            <a:r>
              <a:rPr lang="en-US" altLang="zh-CN">
                <a:sym typeface="+mn-ea"/>
              </a:rPr>
              <a:t>5. Why Chinese calendar is often referred to as Hsia calendar?</a:t>
            </a:r>
            <a:endParaRPr lang="zh-CN" altLang="en-US"/>
          </a:p>
        </p:txBody>
      </p:sp>
      <p:sp>
        <p:nvSpPr>
          <p:cNvPr id="3" name="内容占位符 2"/>
          <p:cNvSpPr>
            <a:spLocks noGrp="1"/>
          </p:cNvSpPr>
          <p:nvPr>
            <p:ph idx="1"/>
            <p:custDataLst>
              <p:tags r:id="rId2"/>
            </p:custDataLst>
          </p:nvPr>
        </p:nvSpPr>
        <p:spPr>
          <a:xfrm>
            <a:off x="608330" y="2253615"/>
            <a:ext cx="10968990" cy="3996055"/>
          </a:xfrm>
        </p:spPr>
        <p:txBody>
          <a:bodyPr>
            <a:noAutofit/>
          </a:bodyPr>
          <a:p>
            <a:pPr algn="just"/>
            <a:r>
              <a:rPr lang="en-US" altLang="zh-CN" sz="3200">
                <a:solidFill>
                  <a:schemeClr val="tx1"/>
                </a:solidFill>
                <a:latin typeface="Times New Roman" panose="02020603050405020304" charset="0"/>
                <a:cs typeface="Times New Roman" panose="02020603050405020304" charset="0"/>
                <a:sym typeface="+mn-ea"/>
              </a:rPr>
              <a:t>5. It was not until the year 104 BC that Wu-ti of the Han dynasty abolished the diff erence by restoring the Hsia-cheng, that is, by restoring the Yin month offi cially as the fi rst month of the year—a system which has been followed up to the present times. Therefore, in modern times the Chinese calendar is often referred to as Hsia-li or the Hsia calendar.</a:t>
            </a:r>
            <a:endParaRPr lang="en-US" altLang="zh-CN" sz="3200">
              <a:solidFill>
                <a:schemeClr val="tx1"/>
              </a:solidFill>
              <a:latin typeface="Times New Roman" panose="02020603050405020304" charset="0"/>
              <a:cs typeface="Times New Roman" panose="02020603050405020304" charset="0"/>
              <a:sym typeface="+mn-ea"/>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06</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Discussion</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Discussion</a:t>
            </a:r>
            <a:endParaRPr lang="en-US" altLang="zh-CN"/>
          </a:p>
        </p:txBody>
      </p:sp>
      <p:sp>
        <p:nvSpPr>
          <p:cNvPr id="3" name="内容占位符 2"/>
          <p:cNvSpPr>
            <a:spLocks noGrp="1"/>
          </p:cNvSpPr>
          <p:nvPr>
            <p:ph idx="1"/>
            <p:custDataLst>
              <p:tags r:id="rId2"/>
            </p:custDataLst>
          </p:nvPr>
        </p:nvSpPr>
        <p:spPr>
          <a:xfrm>
            <a:off x="460375" y="1133475"/>
            <a:ext cx="10968990" cy="5363210"/>
          </a:xfrm>
        </p:spPr>
        <p:txBody>
          <a:bodyPr>
            <a:noAutofit/>
          </a:bodyPr>
          <a:p>
            <a:r>
              <a:rPr lang="en-US" altLang="zh-CN" sz="2800">
                <a:solidFill>
                  <a:schemeClr val="tx1"/>
                </a:solidFill>
                <a:latin typeface="Times New Roman" panose="02020603050405020304" charset="0"/>
                <a:cs typeface="Times New Roman" panose="02020603050405020304" charset="0"/>
              </a:rPr>
              <a:t>Discuss with your classmates about how you understand each of the following statements, and write an essay within 200 words based on your discussion.</a:t>
            </a:r>
            <a:endParaRPr lang="en-US" altLang="zh-CN" sz="28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1. However, the development of the calendar and the establishment of the seasons, holidays and the New Year was too scientifi c and complicated for most of the people to understand. Thus a number of stories and folk tales developed which simplifi ed its explanation.</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2. The Chinese sexagesimal cycle can be thought of in the image of two enmeshed cogwheels, one having twelve and the other ten teeth, so that not until sixty combinations have been made will the cycle reappear.</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07</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Homework</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Homework</a:t>
            </a:r>
            <a:endParaRPr lang="en-US" altLang="zh-CN"/>
          </a:p>
        </p:txBody>
      </p:sp>
      <p:sp>
        <p:nvSpPr>
          <p:cNvPr id="3" name="内容占位符 2"/>
          <p:cNvSpPr>
            <a:spLocks noGrp="1"/>
          </p:cNvSpPr>
          <p:nvPr>
            <p:ph idx="1"/>
            <p:custDataLst>
              <p:tags r:id="rId2"/>
            </p:custDataLst>
          </p:nvPr>
        </p:nvSpPr>
        <p:spPr/>
        <p:txBody>
          <a:bodyPr/>
          <a:p>
            <a:r>
              <a:rPr lang="en-US" altLang="zh-CN" sz="4000">
                <a:solidFill>
                  <a:schemeClr val="tx1"/>
                </a:solidFill>
                <a:latin typeface="Times New Roman" panose="02020603050405020304" charset="0"/>
                <a:cs typeface="Times New Roman" panose="02020603050405020304" charset="0"/>
              </a:rPr>
              <a:t>List three articles or books where we can learn more about the </a:t>
            </a:r>
            <a:r>
              <a:rPr lang="en-US" altLang="zh-CN" sz="4000">
                <a:solidFill>
                  <a:schemeClr val="tx1"/>
                </a:solidFill>
                <a:highlight>
                  <a:srgbClr val="FFFF00"/>
                </a:highlight>
                <a:latin typeface="Times New Roman" panose="02020603050405020304" charset="0"/>
                <a:cs typeface="Times New Roman" panose="02020603050405020304" charset="0"/>
              </a:rPr>
              <a:t>Chinese calendar</a:t>
            </a:r>
            <a:r>
              <a:rPr lang="en-US" altLang="zh-CN" sz="4000">
                <a:solidFill>
                  <a:schemeClr val="tx1"/>
                </a:solidFill>
                <a:latin typeface="Times New Roman" panose="02020603050405020304" charset="0"/>
                <a:cs typeface="Times New Roman" panose="02020603050405020304" charset="0"/>
              </a:rPr>
              <a:t> and introduce them to your classmates.</a:t>
            </a:r>
            <a:endParaRPr lang="en-US" altLang="zh-CN" sz="4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01</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Learning Goal</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Learning Goal</a:t>
            </a:r>
            <a:endParaRPr lang="en-US" altLang="zh-CN"/>
          </a:p>
        </p:txBody>
      </p:sp>
      <p:sp>
        <p:nvSpPr>
          <p:cNvPr id="3" name="内容占位符 2"/>
          <p:cNvSpPr>
            <a:spLocks noGrp="1"/>
          </p:cNvSpPr>
          <p:nvPr>
            <p:ph idx="1"/>
            <p:custDataLst>
              <p:tags r:id="rId2"/>
            </p:custDataLst>
          </p:nvPr>
        </p:nvSpPr>
        <p:spPr/>
        <p:txBody>
          <a:bodyPr/>
          <a:p>
            <a:r>
              <a:rPr lang="en-US" altLang="zh-CN" sz="3200">
                <a:solidFill>
                  <a:schemeClr val="tx1"/>
                </a:solidFill>
                <a:latin typeface="Times New Roman" panose="02020603050405020304" charset="0"/>
                <a:cs typeface="Times New Roman" panose="02020603050405020304" charset="0"/>
              </a:rPr>
              <a:t>a) Learn about the traditional Chinese calendar.</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b) Express key terms of the Chinese calendar in English.</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 Find interesting stories about calendar in daily life.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02</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Backgrond &amp; Gist</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a:sym typeface="+mn-ea"/>
              </a:rPr>
              <a:t>Background and Gist </a:t>
            </a:r>
            <a:endParaRPr lang="en-US" altLang="zh-CN"/>
          </a:p>
        </p:txBody>
      </p:sp>
      <p:sp>
        <p:nvSpPr>
          <p:cNvPr id="3" name="内容占位符 2"/>
          <p:cNvSpPr>
            <a:spLocks noGrp="1"/>
          </p:cNvSpPr>
          <p:nvPr>
            <p:ph idx="1"/>
            <p:custDataLst>
              <p:tags r:id="rId2"/>
            </p:custDataLst>
          </p:nvPr>
        </p:nvSpPr>
        <p:spPr/>
        <p:txBody>
          <a:bodyPr>
            <a:noAutofit/>
          </a:bodyPr>
          <a:p>
            <a:pPr algn="just"/>
            <a:r>
              <a:rPr lang="en-US" altLang="zh-CN" sz="2400">
                <a:solidFill>
                  <a:schemeClr val="tx1"/>
                </a:solidFill>
                <a:latin typeface="Times New Roman" panose="02020603050405020304" charset="0"/>
                <a:cs typeface="Times New Roman" panose="02020603050405020304" charset="0"/>
              </a:rPr>
              <a:t>The traditional Chinese calendar is a lunisolar calendar which reckons years, months and days according to astronomical phenomena. The Chinese calendar governs traditional activities in China and in overseas Chinese communities. It depicts and lists the dates of traditional Chinese holidays, and guides Chinese people in selecting the most auspicious days for weddings, funerals, moving, or beginning a business. The traditional Chinese calendar currently in use represents the result of centuries of evolution. Ancient scientists added many astronomical and seasonal factors, and people can reckon the timing of natural phenomena such as the moon phase and tides based on the Chinese calendar.</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03</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Before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Before Reading</a:t>
            </a:r>
            <a:endParaRPr lang="en-US" altLang="zh-CN"/>
          </a:p>
        </p:txBody>
      </p:sp>
      <p:sp>
        <p:nvSpPr>
          <p:cNvPr id="3" name="内容占位符 2"/>
          <p:cNvSpPr>
            <a:spLocks noGrp="1"/>
          </p:cNvSpPr>
          <p:nvPr>
            <p:ph idx="1"/>
            <p:custDataLst>
              <p:tags r:id="rId2"/>
            </p:custDataLst>
          </p:nvPr>
        </p:nvSpPr>
        <p:spPr/>
        <p:txBody>
          <a:bodyPr/>
          <a:p>
            <a:r>
              <a:rPr lang="en-US" altLang="zh-CN" sz="3600">
                <a:solidFill>
                  <a:schemeClr val="tx1"/>
                </a:solidFill>
                <a:latin typeface="Times New Roman" panose="02020603050405020304" charset="0"/>
                <a:cs typeface="Times New Roman" panose="02020603050405020304" charset="0"/>
              </a:rPr>
              <a:t>1. Brainstorm </a:t>
            </a:r>
            <a:endParaRPr lang="en-US" altLang="zh-CN" sz="3600">
              <a:solidFill>
                <a:schemeClr val="tx1"/>
              </a:solidFill>
              <a:latin typeface="Times New Roman" panose="02020603050405020304" charset="0"/>
              <a:cs typeface="Times New Roman" panose="02020603050405020304" charset="0"/>
            </a:endParaRPr>
          </a:p>
          <a:p>
            <a:r>
              <a:rPr lang="en-US" altLang="zh-CN" sz="3600">
                <a:solidFill>
                  <a:schemeClr val="tx1"/>
                </a:solidFill>
                <a:latin typeface="Times New Roman" panose="02020603050405020304" charset="0"/>
                <a:cs typeface="Times New Roman" panose="02020603050405020304" charset="0"/>
              </a:rPr>
              <a:t>How much do you know about the Chinese calendar? </a:t>
            </a:r>
            <a:endParaRPr lang="en-US" altLang="zh-CN" sz="3600">
              <a:solidFill>
                <a:schemeClr val="tx1"/>
              </a:solidFill>
              <a:latin typeface="Times New Roman" panose="02020603050405020304" charset="0"/>
              <a:cs typeface="Times New Roman" panose="02020603050405020304" charset="0"/>
            </a:endParaRPr>
          </a:p>
          <a:p>
            <a:r>
              <a:rPr lang="en-US" altLang="zh-CN" sz="3600">
                <a:solidFill>
                  <a:schemeClr val="tx1"/>
                </a:solidFill>
                <a:latin typeface="Times New Roman" panose="02020603050405020304" charset="0"/>
                <a:cs typeface="Times New Roman" panose="02020603050405020304" charset="0"/>
              </a:rPr>
              <a:t>Try to express them in English.</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509905" y="746760"/>
            <a:ext cx="10968990" cy="5363210"/>
          </a:xfrm>
        </p:spPr>
        <p:txBody>
          <a:bodyPr>
            <a:normAutofit/>
          </a:bodyPr>
          <a:p>
            <a:r>
              <a:rPr lang="en-US" altLang="zh-CN" sz="3200">
                <a:solidFill>
                  <a:schemeClr val="tx1"/>
                </a:solidFill>
                <a:latin typeface="Times New Roman" panose="02020603050405020304" charset="0"/>
                <a:cs typeface="Times New Roman" panose="02020603050405020304" charset="0"/>
                <a:sym typeface="+mn-ea"/>
              </a:rPr>
              <a:t>2. Scan the text for the meanings of the following key terms. </a:t>
            </a:r>
            <a:endParaRPr lang="en-US" altLang="zh-CN" sz="32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calendar (para. 1)</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lunar (para. 1)</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solar (para. 1)</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astronomer (para. 1)</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equinox (para. 5)</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cyclical (para. 7)</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xml><?xml version="1.0" encoding="utf-8"?>
<p:tagLst xmlns:p="http://schemas.openxmlformats.org/presentationml/2006/main">
  <p:tag name="KSO_WM_BEAUTIFY_FLAG" val="#wm#"/>
  <p:tag name="KSO_WM_TEMPLATE_CATEGORY" val="custom"/>
  <p:tag name="KSO_WM_TEMPLATE_INDEX" val="2020508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5.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6.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7.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8.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9.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1.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2.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3.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5253</Words>
  <Application>WPS 演示</Application>
  <PresentationFormat>宽屏</PresentationFormat>
  <Paragraphs>147</Paragraphs>
  <Slides>24</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Wingdings</vt:lpstr>
      <vt:lpstr>微软雅黑</vt:lpstr>
      <vt:lpstr>Impact</vt:lpstr>
      <vt:lpstr>Calibri</vt:lpstr>
      <vt:lpstr>Roboto Light</vt:lpstr>
      <vt:lpstr>Times New Roman</vt:lpstr>
      <vt:lpstr>Arial Unicode MS</vt:lpstr>
      <vt:lpstr>Segoe Print</vt:lpstr>
      <vt:lpstr>WPS</vt:lpstr>
      <vt:lpstr>Chapter Three Lesson 5. Chinese History </vt:lpstr>
      <vt:lpstr>PowerPoint 演示文稿</vt:lpstr>
      <vt:lpstr>PowerPoint 演示文稿</vt:lpstr>
      <vt:lpstr>Learning Goal</vt:lpstr>
      <vt:lpstr>PowerPoint 演示文稿</vt:lpstr>
      <vt:lpstr>Background and Gist </vt:lpstr>
      <vt:lpstr>PowerPoint 演示文稿</vt:lpstr>
      <vt:lpstr>Before Reading</vt:lpstr>
      <vt:lpstr>PowerPoint 演示文稿</vt:lpstr>
      <vt:lpstr>PowerPoint 演示文稿</vt:lpstr>
      <vt:lpstr>While Reading</vt:lpstr>
      <vt:lpstr>PowerPoint 演示文稿</vt:lpstr>
      <vt:lpstr>PowerPoint 演示文稿</vt:lpstr>
      <vt:lpstr>PowerPoint 演示文稿</vt:lpstr>
      <vt:lpstr>After Reading</vt:lpstr>
      <vt:lpstr>1. How many calendar systems do the Chinese have?</vt:lpstr>
      <vt:lpstr>2. When can Chinese astronomy be traced back to?</vt:lpstr>
      <vt:lpstr>3. What is the most diffi cult problem for astronomers to plot the almanac?</vt:lpstr>
      <vt:lpstr>4. According to the text, what gave Chinese people the idea of a month?</vt:lpstr>
      <vt:lpstr>5. Why Chinese calendar is often referred to as Hsia calendar?</vt:lpstr>
      <vt:lpstr>PowerPoint 演示文稿</vt:lpstr>
      <vt:lpstr>Discussion</vt:lpstr>
      <vt:lpstr>PowerPoint 演示文稿</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夏百娜</cp:lastModifiedBy>
  <cp:revision>169</cp:revision>
  <dcterms:created xsi:type="dcterms:W3CDTF">2019-06-19T02:08:00Z</dcterms:created>
  <dcterms:modified xsi:type="dcterms:W3CDTF">2025-08-01T23:56:45Z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0EAA433E775140108BD215D6C92B255E_11</vt:lpwstr>
  </property>
</Properties>
</file>